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604D998C-3F86-498E-BE96-50D560106167}">
          <p14:sldIdLst>
            <p14:sldId id="257"/>
            <p14:sldId id="258"/>
            <p14:sldId id="259"/>
            <p14:sldId id="260"/>
            <p14:sldId id="261"/>
            <p14:sldId id="262"/>
            <p14:sldId id="263"/>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394E7-DF2E-522D-47D3-3FA24476EB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5D31DE3-45B8-63FE-2C24-6D2D47E3D7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9E86757-8527-9023-CC8C-313D9548BEB1}"/>
              </a:ext>
            </a:extLst>
          </p:cNvPr>
          <p:cNvSpPr>
            <a:spLocks noGrp="1"/>
          </p:cNvSpPr>
          <p:nvPr>
            <p:ph type="dt" sz="half" idx="10"/>
          </p:nvPr>
        </p:nvSpPr>
        <p:spPr/>
        <p:txBody>
          <a:bodyPr/>
          <a:lstStyle/>
          <a:p>
            <a:fld id="{35E77588-435F-4FD4-84F4-4FD2068937C1}" type="datetimeFigureOut">
              <a:rPr lang="en-IN" smtClean="0"/>
              <a:t>14-09-2023</a:t>
            </a:fld>
            <a:endParaRPr lang="en-IN"/>
          </a:p>
        </p:txBody>
      </p:sp>
      <p:sp>
        <p:nvSpPr>
          <p:cNvPr id="5" name="Footer Placeholder 4">
            <a:extLst>
              <a:ext uri="{FF2B5EF4-FFF2-40B4-BE49-F238E27FC236}">
                <a16:creationId xmlns:a16="http://schemas.microsoft.com/office/drawing/2014/main" id="{34DF9F2B-02C5-08B4-EB07-501FE81F2D6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3196F5E-9102-ADD1-107E-0383436DE817}"/>
              </a:ext>
            </a:extLst>
          </p:cNvPr>
          <p:cNvSpPr>
            <a:spLocks noGrp="1"/>
          </p:cNvSpPr>
          <p:nvPr>
            <p:ph type="sldNum" sz="quarter" idx="12"/>
          </p:nvPr>
        </p:nvSpPr>
        <p:spPr/>
        <p:txBody>
          <a:bodyPr/>
          <a:lstStyle/>
          <a:p>
            <a:fld id="{CA143452-052C-4E9B-B2B5-99FAEF1E8FAA}" type="slidenum">
              <a:rPr lang="en-IN" smtClean="0"/>
              <a:t>‹#›</a:t>
            </a:fld>
            <a:endParaRPr lang="en-IN"/>
          </a:p>
        </p:txBody>
      </p:sp>
    </p:spTree>
    <p:extLst>
      <p:ext uri="{BB962C8B-B14F-4D97-AF65-F5344CB8AC3E}">
        <p14:creationId xmlns:p14="http://schemas.microsoft.com/office/powerpoint/2010/main" val="1725236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56CFE-623E-BB51-01CE-812ECC838DE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5B1C50B-A59D-28CB-43EC-33FECAA46C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739FC29-0F5B-B6D0-7A77-8B83A9E447AA}"/>
              </a:ext>
            </a:extLst>
          </p:cNvPr>
          <p:cNvSpPr>
            <a:spLocks noGrp="1"/>
          </p:cNvSpPr>
          <p:nvPr>
            <p:ph type="dt" sz="half" idx="10"/>
          </p:nvPr>
        </p:nvSpPr>
        <p:spPr/>
        <p:txBody>
          <a:bodyPr/>
          <a:lstStyle/>
          <a:p>
            <a:fld id="{35E77588-435F-4FD4-84F4-4FD2068937C1}" type="datetimeFigureOut">
              <a:rPr lang="en-IN" smtClean="0"/>
              <a:t>14-09-2023</a:t>
            </a:fld>
            <a:endParaRPr lang="en-IN"/>
          </a:p>
        </p:txBody>
      </p:sp>
      <p:sp>
        <p:nvSpPr>
          <p:cNvPr id="5" name="Footer Placeholder 4">
            <a:extLst>
              <a:ext uri="{FF2B5EF4-FFF2-40B4-BE49-F238E27FC236}">
                <a16:creationId xmlns:a16="http://schemas.microsoft.com/office/drawing/2014/main" id="{721D41EB-0682-3277-1DE4-2394A2B3534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C49D282-C26D-03C4-7B30-A696026A282B}"/>
              </a:ext>
            </a:extLst>
          </p:cNvPr>
          <p:cNvSpPr>
            <a:spLocks noGrp="1"/>
          </p:cNvSpPr>
          <p:nvPr>
            <p:ph type="sldNum" sz="quarter" idx="12"/>
          </p:nvPr>
        </p:nvSpPr>
        <p:spPr/>
        <p:txBody>
          <a:bodyPr/>
          <a:lstStyle/>
          <a:p>
            <a:fld id="{CA143452-052C-4E9B-B2B5-99FAEF1E8FAA}" type="slidenum">
              <a:rPr lang="en-IN" smtClean="0"/>
              <a:t>‹#›</a:t>
            </a:fld>
            <a:endParaRPr lang="en-IN"/>
          </a:p>
        </p:txBody>
      </p:sp>
    </p:spTree>
    <p:extLst>
      <p:ext uri="{BB962C8B-B14F-4D97-AF65-F5344CB8AC3E}">
        <p14:creationId xmlns:p14="http://schemas.microsoft.com/office/powerpoint/2010/main" val="4107996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7771F9-4684-6E41-449C-C173333964B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13C6B63-E415-6C11-43BB-4BA55569F1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658AB17-E553-6FCB-EEC5-B7FDCCE66A4C}"/>
              </a:ext>
            </a:extLst>
          </p:cNvPr>
          <p:cNvSpPr>
            <a:spLocks noGrp="1"/>
          </p:cNvSpPr>
          <p:nvPr>
            <p:ph type="dt" sz="half" idx="10"/>
          </p:nvPr>
        </p:nvSpPr>
        <p:spPr/>
        <p:txBody>
          <a:bodyPr/>
          <a:lstStyle/>
          <a:p>
            <a:fld id="{35E77588-435F-4FD4-84F4-4FD2068937C1}" type="datetimeFigureOut">
              <a:rPr lang="en-IN" smtClean="0"/>
              <a:t>14-09-2023</a:t>
            </a:fld>
            <a:endParaRPr lang="en-IN"/>
          </a:p>
        </p:txBody>
      </p:sp>
      <p:sp>
        <p:nvSpPr>
          <p:cNvPr id="5" name="Footer Placeholder 4">
            <a:extLst>
              <a:ext uri="{FF2B5EF4-FFF2-40B4-BE49-F238E27FC236}">
                <a16:creationId xmlns:a16="http://schemas.microsoft.com/office/drawing/2014/main" id="{1454669F-96AF-AF08-A9E5-1BAEB412853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9437686-E2E0-44DF-0F73-6B8950254899}"/>
              </a:ext>
            </a:extLst>
          </p:cNvPr>
          <p:cNvSpPr>
            <a:spLocks noGrp="1"/>
          </p:cNvSpPr>
          <p:nvPr>
            <p:ph type="sldNum" sz="quarter" idx="12"/>
          </p:nvPr>
        </p:nvSpPr>
        <p:spPr/>
        <p:txBody>
          <a:bodyPr/>
          <a:lstStyle/>
          <a:p>
            <a:fld id="{CA143452-052C-4E9B-B2B5-99FAEF1E8FAA}" type="slidenum">
              <a:rPr lang="en-IN" smtClean="0"/>
              <a:t>‹#›</a:t>
            </a:fld>
            <a:endParaRPr lang="en-IN"/>
          </a:p>
        </p:txBody>
      </p:sp>
    </p:spTree>
    <p:extLst>
      <p:ext uri="{BB962C8B-B14F-4D97-AF65-F5344CB8AC3E}">
        <p14:creationId xmlns:p14="http://schemas.microsoft.com/office/powerpoint/2010/main" val="314918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7E25F-2901-6CFE-A3A3-34FA27E36B0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CC3E8AB-7029-F9BA-178A-C7845FC03C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55C095D-813B-282C-3F48-07F33DE294B3}"/>
              </a:ext>
            </a:extLst>
          </p:cNvPr>
          <p:cNvSpPr>
            <a:spLocks noGrp="1"/>
          </p:cNvSpPr>
          <p:nvPr>
            <p:ph type="dt" sz="half" idx="10"/>
          </p:nvPr>
        </p:nvSpPr>
        <p:spPr/>
        <p:txBody>
          <a:bodyPr/>
          <a:lstStyle/>
          <a:p>
            <a:fld id="{35E77588-435F-4FD4-84F4-4FD2068937C1}" type="datetimeFigureOut">
              <a:rPr lang="en-IN" smtClean="0"/>
              <a:t>14-09-2023</a:t>
            </a:fld>
            <a:endParaRPr lang="en-IN"/>
          </a:p>
        </p:txBody>
      </p:sp>
      <p:sp>
        <p:nvSpPr>
          <p:cNvPr id="5" name="Footer Placeholder 4">
            <a:extLst>
              <a:ext uri="{FF2B5EF4-FFF2-40B4-BE49-F238E27FC236}">
                <a16:creationId xmlns:a16="http://schemas.microsoft.com/office/drawing/2014/main" id="{C7C7617B-DF35-D24D-EE77-3E76D060C84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9B09109-BC0D-C3DB-4EAF-C35A7EA391B9}"/>
              </a:ext>
            </a:extLst>
          </p:cNvPr>
          <p:cNvSpPr>
            <a:spLocks noGrp="1"/>
          </p:cNvSpPr>
          <p:nvPr>
            <p:ph type="sldNum" sz="quarter" idx="12"/>
          </p:nvPr>
        </p:nvSpPr>
        <p:spPr/>
        <p:txBody>
          <a:bodyPr/>
          <a:lstStyle/>
          <a:p>
            <a:fld id="{CA143452-052C-4E9B-B2B5-99FAEF1E8FAA}" type="slidenum">
              <a:rPr lang="en-IN" smtClean="0"/>
              <a:t>‹#›</a:t>
            </a:fld>
            <a:endParaRPr lang="en-IN"/>
          </a:p>
        </p:txBody>
      </p:sp>
    </p:spTree>
    <p:extLst>
      <p:ext uri="{BB962C8B-B14F-4D97-AF65-F5344CB8AC3E}">
        <p14:creationId xmlns:p14="http://schemas.microsoft.com/office/powerpoint/2010/main" val="2072038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427E5-4531-268E-7903-D053422E03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FFA7AF2-1718-EFF9-2C61-85F81197D0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E77D5F-C7E4-A6D5-4CB5-270E834D788E}"/>
              </a:ext>
            </a:extLst>
          </p:cNvPr>
          <p:cNvSpPr>
            <a:spLocks noGrp="1"/>
          </p:cNvSpPr>
          <p:nvPr>
            <p:ph type="dt" sz="half" idx="10"/>
          </p:nvPr>
        </p:nvSpPr>
        <p:spPr/>
        <p:txBody>
          <a:bodyPr/>
          <a:lstStyle/>
          <a:p>
            <a:fld id="{35E77588-435F-4FD4-84F4-4FD2068937C1}" type="datetimeFigureOut">
              <a:rPr lang="en-IN" smtClean="0"/>
              <a:t>14-09-2023</a:t>
            </a:fld>
            <a:endParaRPr lang="en-IN"/>
          </a:p>
        </p:txBody>
      </p:sp>
      <p:sp>
        <p:nvSpPr>
          <p:cNvPr id="5" name="Footer Placeholder 4">
            <a:extLst>
              <a:ext uri="{FF2B5EF4-FFF2-40B4-BE49-F238E27FC236}">
                <a16:creationId xmlns:a16="http://schemas.microsoft.com/office/drawing/2014/main" id="{FF5A95BF-819A-6BCE-DD1C-520A8D9E2AC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F04A978-7DF3-C49E-2944-B0D1A00C59F4}"/>
              </a:ext>
            </a:extLst>
          </p:cNvPr>
          <p:cNvSpPr>
            <a:spLocks noGrp="1"/>
          </p:cNvSpPr>
          <p:nvPr>
            <p:ph type="sldNum" sz="quarter" idx="12"/>
          </p:nvPr>
        </p:nvSpPr>
        <p:spPr/>
        <p:txBody>
          <a:bodyPr/>
          <a:lstStyle/>
          <a:p>
            <a:fld id="{CA143452-052C-4E9B-B2B5-99FAEF1E8FAA}" type="slidenum">
              <a:rPr lang="en-IN" smtClean="0"/>
              <a:t>‹#›</a:t>
            </a:fld>
            <a:endParaRPr lang="en-IN"/>
          </a:p>
        </p:txBody>
      </p:sp>
    </p:spTree>
    <p:extLst>
      <p:ext uri="{BB962C8B-B14F-4D97-AF65-F5344CB8AC3E}">
        <p14:creationId xmlns:p14="http://schemas.microsoft.com/office/powerpoint/2010/main" val="3848294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F8078-BBE9-052C-5301-88CD57B03DF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A26393E-695B-2789-347D-B2A4EF4680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5CE6F0E8-6859-D552-374C-D81F7A93BC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3161E7D-1F3A-06A8-430F-D677109B74D5}"/>
              </a:ext>
            </a:extLst>
          </p:cNvPr>
          <p:cNvSpPr>
            <a:spLocks noGrp="1"/>
          </p:cNvSpPr>
          <p:nvPr>
            <p:ph type="dt" sz="half" idx="10"/>
          </p:nvPr>
        </p:nvSpPr>
        <p:spPr/>
        <p:txBody>
          <a:bodyPr/>
          <a:lstStyle/>
          <a:p>
            <a:fld id="{35E77588-435F-4FD4-84F4-4FD2068937C1}" type="datetimeFigureOut">
              <a:rPr lang="en-IN" smtClean="0"/>
              <a:t>14-09-2023</a:t>
            </a:fld>
            <a:endParaRPr lang="en-IN"/>
          </a:p>
        </p:txBody>
      </p:sp>
      <p:sp>
        <p:nvSpPr>
          <p:cNvPr id="6" name="Footer Placeholder 5">
            <a:extLst>
              <a:ext uri="{FF2B5EF4-FFF2-40B4-BE49-F238E27FC236}">
                <a16:creationId xmlns:a16="http://schemas.microsoft.com/office/drawing/2014/main" id="{9885BC05-F7D3-8131-32CF-F7CB2586D5B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299192A-8EA3-309B-0233-43529C33E68E}"/>
              </a:ext>
            </a:extLst>
          </p:cNvPr>
          <p:cNvSpPr>
            <a:spLocks noGrp="1"/>
          </p:cNvSpPr>
          <p:nvPr>
            <p:ph type="sldNum" sz="quarter" idx="12"/>
          </p:nvPr>
        </p:nvSpPr>
        <p:spPr/>
        <p:txBody>
          <a:bodyPr/>
          <a:lstStyle/>
          <a:p>
            <a:fld id="{CA143452-052C-4E9B-B2B5-99FAEF1E8FAA}" type="slidenum">
              <a:rPr lang="en-IN" smtClean="0"/>
              <a:t>‹#›</a:t>
            </a:fld>
            <a:endParaRPr lang="en-IN"/>
          </a:p>
        </p:txBody>
      </p:sp>
    </p:spTree>
    <p:extLst>
      <p:ext uri="{BB962C8B-B14F-4D97-AF65-F5344CB8AC3E}">
        <p14:creationId xmlns:p14="http://schemas.microsoft.com/office/powerpoint/2010/main" val="2722693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D6A02-F0BD-53DF-99C2-17A536AC6F7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0050FD6-DF4E-BC85-84FB-2C7F910CA3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8EBB94-3B20-316D-CC1D-F5355D37E69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E7A8E36-3FE8-C51D-0557-495E4ACF4D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DB120D-B03F-B581-1DAB-3A0817DA98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81D5C08-802C-5DB0-68C5-7B49FDFE8E73}"/>
              </a:ext>
            </a:extLst>
          </p:cNvPr>
          <p:cNvSpPr>
            <a:spLocks noGrp="1"/>
          </p:cNvSpPr>
          <p:nvPr>
            <p:ph type="dt" sz="half" idx="10"/>
          </p:nvPr>
        </p:nvSpPr>
        <p:spPr/>
        <p:txBody>
          <a:bodyPr/>
          <a:lstStyle/>
          <a:p>
            <a:fld id="{35E77588-435F-4FD4-84F4-4FD2068937C1}" type="datetimeFigureOut">
              <a:rPr lang="en-IN" smtClean="0"/>
              <a:t>14-09-2023</a:t>
            </a:fld>
            <a:endParaRPr lang="en-IN"/>
          </a:p>
        </p:txBody>
      </p:sp>
      <p:sp>
        <p:nvSpPr>
          <p:cNvPr id="8" name="Footer Placeholder 7">
            <a:extLst>
              <a:ext uri="{FF2B5EF4-FFF2-40B4-BE49-F238E27FC236}">
                <a16:creationId xmlns:a16="http://schemas.microsoft.com/office/drawing/2014/main" id="{F24F12F7-7DAA-202A-C2ED-347C0129259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F3DF8BA-90A9-CF45-8215-29115F85C493}"/>
              </a:ext>
            </a:extLst>
          </p:cNvPr>
          <p:cNvSpPr>
            <a:spLocks noGrp="1"/>
          </p:cNvSpPr>
          <p:nvPr>
            <p:ph type="sldNum" sz="quarter" idx="12"/>
          </p:nvPr>
        </p:nvSpPr>
        <p:spPr/>
        <p:txBody>
          <a:bodyPr/>
          <a:lstStyle/>
          <a:p>
            <a:fld id="{CA143452-052C-4E9B-B2B5-99FAEF1E8FAA}" type="slidenum">
              <a:rPr lang="en-IN" smtClean="0"/>
              <a:t>‹#›</a:t>
            </a:fld>
            <a:endParaRPr lang="en-IN"/>
          </a:p>
        </p:txBody>
      </p:sp>
    </p:spTree>
    <p:extLst>
      <p:ext uri="{BB962C8B-B14F-4D97-AF65-F5344CB8AC3E}">
        <p14:creationId xmlns:p14="http://schemas.microsoft.com/office/powerpoint/2010/main" val="3978656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ADD3A-A802-49AD-A659-71BD201D4FF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82796B6-8750-B170-E8FD-7EA3D593B51F}"/>
              </a:ext>
            </a:extLst>
          </p:cNvPr>
          <p:cNvSpPr>
            <a:spLocks noGrp="1"/>
          </p:cNvSpPr>
          <p:nvPr>
            <p:ph type="dt" sz="half" idx="10"/>
          </p:nvPr>
        </p:nvSpPr>
        <p:spPr/>
        <p:txBody>
          <a:bodyPr/>
          <a:lstStyle/>
          <a:p>
            <a:fld id="{35E77588-435F-4FD4-84F4-4FD2068937C1}" type="datetimeFigureOut">
              <a:rPr lang="en-IN" smtClean="0"/>
              <a:t>14-09-2023</a:t>
            </a:fld>
            <a:endParaRPr lang="en-IN"/>
          </a:p>
        </p:txBody>
      </p:sp>
      <p:sp>
        <p:nvSpPr>
          <p:cNvPr id="4" name="Footer Placeholder 3">
            <a:extLst>
              <a:ext uri="{FF2B5EF4-FFF2-40B4-BE49-F238E27FC236}">
                <a16:creationId xmlns:a16="http://schemas.microsoft.com/office/drawing/2014/main" id="{C32EB29F-7E77-931E-2986-32ABF089034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C3C69B06-A135-379C-A3E1-30EBB58F53D7}"/>
              </a:ext>
            </a:extLst>
          </p:cNvPr>
          <p:cNvSpPr>
            <a:spLocks noGrp="1"/>
          </p:cNvSpPr>
          <p:nvPr>
            <p:ph type="sldNum" sz="quarter" idx="12"/>
          </p:nvPr>
        </p:nvSpPr>
        <p:spPr/>
        <p:txBody>
          <a:bodyPr/>
          <a:lstStyle/>
          <a:p>
            <a:fld id="{CA143452-052C-4E9B-B2B5-99FAEF1E8FAA}" type="slidenum">
              <a:rPr lang="en-IN" smtClean="0"/>
              <a:t>‹#›</a:t>
            </a:fld>
            <a:endParaRPr lang="en-IN"/>
          </a:p>
        </p:txBody>
      </p:sp>
    </p:spTree>
    <p:extLst>
      <p:ext uri="{BB962C8B-B14F-4D97-AF65-F5344CB8AC3E}">
        <p14:creationId xmlns:p14="http://schemas.microsoft.com/office/powerpoint/2010/main" val="1147364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D96810-3060-0433-28A0-83745ED173D8}"/>
              </a:ext>
            </a:extLst>
          </p:cNvPr>
          <p:cNvSpPr>
            <a:spLocks noGrp="1"/>
          </p:cNvSpPr>
          <p:nvPr>
            <p:ph type="dt" sz="half" idx="10"/>
          </p:nvPr>
        </p:nvSpPr>
        <p:spPr/>
        <p:txBody>
          <a:bodyPr/>
          <a:lstStyle/>
          <a:p>
            <a:fld id="{35E77588-435F-4FD4-84F4-4FD2068937C1}" type="datetimeFigureOut">
              <a:rPr lang="en-IN" smtClean="0"/>
              <a:t>14-09-2023</a:t>
            </a:fld>
            <a:endParaRPr lang="en-IN"/>
          </a:p>
        </p:txBody>
      </p:sp>
      <p:sp>
        <p:nvSpPr>
          <p:cNvPr id="3" name="Footer Placeholder 2">
            <a:extLst>
              <a:ext uri="{FF2B5EF4-FFF2-40B4-BE49-F238E27FC236}">
                <a16:creationId xmlns:a16="http://schemas.microsoft.com/office/drawing/2014/main" id="{B9A9765F-624A-5511-B000-DDE669EAE7F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A7A6FE17-78BA-7283-E2E6-ADC6D5A42E54}"/>
              </a:ext>
            </a:extLst>
          </p:cNvPr>
          <p:cNvSpPr>
            <a:spLocks noGrp="1"/>
          </p:cNvSpPr>
          <p:nvPr>
            <p:ph type="sldNum" sz="quarter" idx="12"/>
          </p:nvPr>
        </p:nvSpPr>
        <p:spPr/>
        <p:txBody>
          <a:bodyPr/>
          <a:lstStyle/>
          <a:p>
            <a:fld id="{CA143452-052C-4E9B-B2B5-99FAEF1E8FAA}" type="slidenum">
              <a:rPr lang="en-IN" smtClean="0"/>
              <a:t>‹#›</a:t>
            </a:fld>
            <a:endParaRPr lang="en-IN"/>
          </a:p>
        </p:txBody>
      </p:sp>
    </p:spTree>
    <p:extLst>
      <p:ext uri="{BB962C8B-B14F-4D97-AF65-F5344CB8AC3E}">
        <p14:creationId xmlns:p14="http://schemas.microsoft.com/office/powerpoint/2010/main" val="2859111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A2D50-AD06-8E96-A28F-75F0D1782E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3BDE0126-EF12-AF3B-03B6-35FDFD0C6F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718A6F6-D553-4EE8-ADE5-280528286C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780054-FE76-EC7B-DC41-99E05E082360}"/>
              </a:ext>
            </a:extLst>
          </p:cNvPr>
          <p:cNvSpPr>
            <a:spLocks noGrp="1"/>
          </p:cNvSpPr>
          <p:nvPr>
            <p:ph type="dt" sz="half" idx="10"/>
          </p:nvPr>
        </p:nvSpPr>
        <p:spPr/>
        <p:txBody>
          <a:bodyPr/>
          <a:lstStyle/>
          <a:p>
            <a:fld id="{35E77588-435F-4FD4-84F4-4FD2068937C1}" type="datetimeFigureOut">
              <a:rPr lang="en-IN" smtClean="0"/>
              <a:t>14-09-2023</a:t>
            </a:fld>
            <a:endParaRPr lang="en-IN"/>
          </a:p>
        </p:txBody>
      </p:sp>
      <p:sp>
        <p:nvSpPr>
          <p:cNvPr id="6" name="Footer Placeholder 5">
            <a:extLst>
              <a:ext uri="{FF2B5EF4-FFF2-40B4-BE49-F238E27FC236}">
                <a16:creationId xmlns:a16="http://schemas.microsoft.com/office/drawing/2014/main" id="{4DEB9EA6-436A-6FB7-5754-876C69AE2AD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78A6E0F-F39D-C1D4-2F39-0D8C91441BFE}"/>
              </a:ext>
            </a:extLst>
          </p:cNvPr>
          <p:cNvSpPr>
            <a:spLocks noGrp="1"/>
          </p:cNvSpPr>
          <p:nvPr>
            <p:ph type="sldNum" sz="quarter" idx="12"/>
          </p:nvPr>
        </p:nvSpPr>
        <p:spPr/>
        <p:txBody>
          <a:bodyPr/>
          <a:lstStyle/>
          <a:p>
            <a:fld id="{CA143452-052C-4E9B-B2B5-99FAEF1E8FAA}" type="slidenum">
              <a:rPr lang="en-IN" smtClean="0"/>
              <a:t>‹#›</a:t>
            </a:fld>
            <a:endParaRPr lang="en-IN"/>
          </a:p>
        </p:txBody>
      </p:sp>
    </p:spTree>
    <p:extLst>
      <p:ext uri="{BB962C8B-B14F-4D97-AF65-F5344CB8AC3E}">
        <p14:creationId xmlns:p14="http://schemas.microsoft.com/office/powerpoint/2010/main" val="2200042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C50FC-C6E3-1E33-EE15-25EE4B5AA9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5CA5BAA-CF74-E2F7-EEA8-3F0B1C67D2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B3AF852D-6FCB-5594-6A3E-62657E8043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295AD2-720F-28B9-2894-3B5034A17CFF}"/>
              </a:ext>
            </a:extLst>
          </p:cNvPr>
          <p:cNvSpPr>
            <a:spLocks noGrp="1"/>
          </p:cNvSpPr>
          <p:nvPr>
            <p:ph type="dt" sz="half" idx="10"/>
          </p:nvPr>
        </p:nvSpPr>
        <p:spPr/>
        <p:txBody>
          <a:bodyPr/>
          <a:lstStyle/>
          <a:p>
            <a:fld id="{35E77588-435F-4FD4-84F4-4FD2068937C1}" type="datetimeFigureOut">
              <a:rPr lang="en-IN" smtClean="0"/>
              <a:t>14-09-2023</a:t>
            </a:fld>
            <a:endParaRPr lang="en-IN"/>
          </a:p>
        </p:txBody>
      </p:sp>
      <p:sp>
        <p:nvSpPr>
          <p:cNvPr id="6" name="Footer Placeholder 5">
            <a:extLst>
              <a:ext uri="{FF2B5EF4-FFF2-40B4-BE49-F238E27FC236}">
                <a16:creationId xmlns:a16="http://schemas.microsoft.com/office/drawing/2014/main" id="{0E84FF76-D336-7426-9759-F3B12517768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314FEDD-AFC0-979F-6715-DAFC6D606B7B}"/>
              </a:ext>
            </a:extLst>
          </p:cNvPr>
          <p:cNvSpPr>
            <a:spLocks noGrp="1"/>
          </p:cNvSpPr>
          <p:nvPr>
            <p:ph type="sldNum" sz="quarter" idx="12"/>
          </p:nvPr>
        </p:nvSpPr>
        <p:spPr/>
        <p:txBody>
          <a:bodyPr/>
          <a:lstStyle/>
          <a:p>
            <a:fld id="{CA143452-052C-4E9B-B2B5-99FAEF1E8FAA}" type="slidenum">
              <a:rPr lang="en-IN" smtClean="0"/>
              <a:t>‹#›</a:t>
            </a:fld>
            <a:endParaRPr lang="en-IN"/>
          </a:p>
        </p:txBody>
      </p:sp>
    </p:spTree>
    <p:extLst>
      <p:ext uri="{BB962C8B-B14F-4D97-AF65-F5344CB8AC3E}">
        <p14:creationId xmlns:p14="http://schemas.microsoft.com/office/powerpoint/2010/main" val="281558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FD6529-ABD4-593B-C35A-A574DD8F09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F6BBDCD-71DA-E1BB-2490-7B574B2DDD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6E0FE78-82F8-C2EC-ED17-092EFF50A4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E77588-435F-4FD4-84F4-4FD2068937C1}" type="datetimeFigureOut">
              <a:rPr lang="en-IN" smtClean="0"/>
              <a:t>14-09-2023</a:t>
            </a:fld>
            <a:endParaRPr lang="en-IN"/>
          </a:p>
        </p:txBody>
      </p:sp>
      <p:sp>
        <p:nvSpPr>
          <p:cNvPr id="5" name="Footer Placeholder 4">
            <a:extLst>
              <a:ext uri="{FF2B5EF4-FFF2-40B4-BE49-F238E27FC236}">
                <a16:creationId xmlns:a16="http://schemas.microsoft.com/office/drawing/2014/main" id="{50AE807F-A9B4-7A90-548D-93F8F9F98A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E4AFC15-3F23-60DB-B822-F21685CDDB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143452-052C-4E9B-B2B5-99FAEF1E8FAA}" type="slidenum">
              <a:rPr lang="en-IN" smtClean="0"/>
              <a:t>‹#›</a:t>
            </a:fld>
            <a:endParaRPr lang="en-IN"/>
          </a:p>
        </p:txBody>
      </p:sp>
    </p:spTree>
    <p:extLst>
      <p:ext uri="{BB962C8B-B14F-4D97-AF65-F5344CB8AC3E}">
        <p14:creationId xmlns:p14="http://schemas.microsoft.com/office/powerpoint/2010/main" val="74832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98C4E51-CB31-00B8-0708-A0F743AE2AA0}"/>
              </a:ext>
            </a:extLst>
          </p:cNvPr>
          <p:cNvSpPr txBox="1"/>
          <p:nvPr/>
        </p:nvSpPr>
        <p:spPr>
          <a:xfrm>
            <a:off x="2286722" y="2452693"/>
            <a:ext cx="9010435" cy="2246769"/>
          </a:xfrm>
          <a:prstGeom prst="rect">
            <a:avLst/>
          </a:prstGeom>
          <a:noFill/>
        </p:spPr>
        <p:txBody>
          <a:bodyPr wrap="square" rtlCol="0">
            <a:spAutoFit/>
          </a:bodyPr>
          <a:lstStyle/>
          <a:p>
            <a:r>
              <a:rPr lang="en-US" sz="2000" b="1" i="1" dirty="0">
                <a:latin typeface="Arial" panose="020B0604020202020204" pitchFamily="34" charset="0"/>
                <a:cs typeface="Arial" panose="020B0604020202020204" pitchFamily="34" charset="0"/>
              </a:rPr>
              <a:t>  TOPIC – </a:t>
            </a:r>
            <a:r>
              <a:rPr lang="en-US" sz="2000" b="1" i="1" dirty="0">
                <a:solidFill>
                  <a:schemeClr val="accent1"/>
                </a:solidFill>
                <a:latin typeface="Arial" panose="020B0604020202020204" pitchFamily="34" charset="0"/>
                <a:cs typeface="Arial" panose="020B0604020202020204" pitchFamily="34" charset="0"/>
              </a:rPr>
              <a:t>PRICE DISCRIMINATION UNDER MONOPOLY</a:t>
            </a:r>
          </a:p>
          <a:p>
            <a:r>
              <a:rPr lang="en-US" sz="2000" b="1" dirty="0">
                <a:latin typeface="Arial" panose="020B0604020202020204" pitchFamily="34" charset="0"/>
                <a:cs typeface="Arial" panose="020B0604020202020204" pitchFamily="34" charset="0"/>
              </a:rPr>
              <a:t>        YEAR- THIRD	SEMESTER-5    SESSION -2022-2023</a:t>
            </a: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IN" sz="2000" b="1"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EDB2A0A6-ED3F-82EE-1DB1-9423375B1EAD}"/>
              </a:ext>
            </a:extLst>
          </p:cNvPr>
          <p:cNvSpPr txBox="1"/>
          <p:nvPr/>
        </p:nvSpPr>
        <p:spPr>
          <a:xfrm>
            <a:off x="1140431" y="2074708"/>
            <a:ext cx="9472773" cy="40011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PAPER NAME – </a:t>
            </a:r>
            <a:r>
              <a:rPr lang="en-US" sz="2000" b="1" dirty="0">
                <a:solidFill>
                  <a:srgbClr val="0070C0"/>
                </a:solidFill>
                <a:latin typeface="Arial" panose="020B0604020202020204" pitchFamily="34" charset="0"/>
                <a:cs typeface="Arial" panose="020B0604020202020204" pitchFamily="34" charset="0"/>
              </a:rPr>
              <a:t>MICROECONOMICS II</a:t>
            </a:r>
            <a:endParaRPr lang="en-IN" sz="2000" b="1" dirty="0">
              <a:solidFill>
                <a:srgbClr val="0070C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1EBC0969-EA28-0B20-03F6-84A368BB0E9E}"/>
              </a:ext>
            </a:extLst>
          </p:cNvPr>
          <p:cNvSpPr txBox="1"/>
          <p:nvPr/>
        </p:nvSpPr>
        <p:spPr>
          <a:xfrm>
            <a:off x="3719245" y="4068566"/>
            <a:ext cx="6585735"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 WEST BENGAL</a:t>
            </a:r>
            <a:endParaRPr lang="en-IN" dirty="0"/>
          </a:p>
        </p:txBody>
      </p:sp>
      <p:pic>
        <p:nvPicPr>
          <p:cNvPr id="8" name="Picture 2" descr="Khatra Adibasi Mahavidyalaya, Bankura, Bankura, West Bengal, India, Group  ID:- Contact Address, Phone, EMail, Website, Courses Offered, Admission">
            <a:extLst>
              <a:ext uri="{FF2B5EF4-FFF2-40B4-BE49-F238E27FC236}">
                <a16:creationId xmlns:a16="http://schemas.microsoft.com/office/drawing/2014/main" id="{E88CFE82-01A0-7468-B741-00C43DD39A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3471" y="159166"/>
            <a:ext cx="2138469" cy="1423054"/>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75809F29-8861-C8EB-65C4-7FCF4560AF0F}"/>
              </a:ext>
            </a:extLst>
          </p:cNvPr>
          <p:cNvSpPr txBox="1"/>
          <p:nvPr/>
        </p:nvSpPr>
        <p:spPr>
          <a:xfrm>
            <a:off x="4356243" y="3206746"/>
            <a:ext cx="3380196" cy="369332"/>
          </a:xfrm>
          <a:prstGeom prst="rect">
            <a:avLst/>
          </a:prstGeom>
          <a:noFill/>
        </p:spPr>
        <p:txBody>
          <a:bodyPr wrap="square" rtlCol="0">
            <a:spAutoFit/>
          </a:bodyPr>
          <a:lstStyle/>
          <a:p>
            <a:r>
              <a:rPr lang="en-IN" dirty="0"/>
              <a:t>DATE OF LECTURE:  23/08/2022</a:t>
            </a:r>
          </a:p>
        </p:txBody>
      </p:sp>
      <p:sp>
        <p:nvSpPr>
          <p:cNvPr id="10" name="TextBox 9">
            <a:extLst>
              <a:ext uri="{FF2B5EF4-FFF2-40B4-BE49-F238E27FC236}">
                <a16:creationId xmlns:a16="http://schemas.microsoft.com/office/drawing/2014/main" id="{6620F91D-06A9-2C03-DB68-9C7C11676FC5}"/>
              </a:ext>
            </a:extLst>
          </p:cNvPr>
          <p:cNvSpPr txBox="1"/>
          <p:nvPr/>
        </p:nvSpPr>
        <p:spPr>
          <a:xfrm>
            <a:off x="3390472" y="1674598"/>
            <a:ext cx="6061752" cy="400110"/>
          </a:xfrm>
          <a:prstGeom prst="rect">
            <a:avLst/>
          </a:prstGeom>
          <a:noFill/>
        </p:spPr>
        <p:txBody>
          <a:bodyPr wrap="square" rtlCol="0">
            <a:spAutoFit/>
          </a:bodyPr>
          <a:lstStyle/>
          <a:p>
            <a:r>
              <a:rPr lang="en-IN" sz="2000" b="1" dirty="0">
                <a:latin typeface="Arial" panose="020B0604020202020204" pitchFamily="34" charset="0"/>
                <a:cs typeface="Arial" panose="020B0604020202020204" pitchFamily="34" charset="0"/>
              </a:rPr>
              <a:t>COURSE: B.Sc. (PROGRAMME) IN ECONOMICS</a:t>
            </a:r>
          </a:p>
        </p:txBody>
      </p:sp>
    </p:spTree>
    <p:extLst>
      <p:ext uri="{BB962C8B-B14F-4D97-AF65-F5344CB8AC3E}">
        <p14:creationId xmlns:p14="http://schemas.microsoft.com/office/powerpoint/2010/main" val="274935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1351954-3871-CAAC-631D-71BCA850999B}"/>
              </a:ext>
            </a:extLst>
          </p:cNvPr>
          <p:cNvSpPr txBox="1"/>
          <p:nvPr/>
        </p:nvSpPr>
        <p:spPr>
          <a:xfrm>
            <a:off x="0" y="1388087"/>
            <a:ext cx="12267344" cy="1631216"/>
          </a:xfrm>
          <a:prstGeom prst="rect">
            <a:avLst/>
          </a:prstGeom>
          <a:noFill/>
        </p:spPr>
        <p:txBody>
          <a:bodyPr wrap="square">
            <a:spAutoFit/>
          </a:bodyPr>
          <a:lstStyle/>
          <a:p>
            <a:pPr algn="just"/>
            <a:r>
              <a:rPr lang="en-US" sz="2000" b="0" i="0" dirty="0">
                <a:solidFill>
                  <a:srgbClr val="424142"/>
                </a:solidFill>
                <a:effectLst/>
                <a:latin typeface="Georgia" panose="02040502050405020303" pitchFamily="18" charset="0"/>
              </a:rPr>
              <a:t>Monopoly</a:t>
            </a:r>
            <a:r>
              <a:rPr lang="en-US" sz="2000" dirty="0">
                <a:solidFill>
                  <a:srgbClr val="424142"/>
                </a:solidFill>
                <a:latin typeface="Georgia" panose="02040502050405020303" pitchFamily="18" charset="0"/>
              </a:rPr>
              <a:t> is a market where</a:t>
            </a:r>
            <a:r>
              <a:rPr lang="en-US" sz="2000" b="0" i="0" dirty="0">
                <a:solidFill>
                  <a:srgbClr val="424142"/>
                </a:solidFill>
                <a:effectLst/>
                <a:latin typeface="Georgia" panose="02040502050405020303" pitchFamily="18" charset="0"/>
              </a:rPr>
              <a:t> there is a single seller of a product called monopolist. The monopolist has control over pricing, demand, and supply decisions</a:t>
            </a:r>
            <a:r>
              <a:rPr lang="en-US" sz="2000" dirty="0">
                <a:solidFill>
                  <a:srgbClr val="424142"/>
                </a:solidFill>
                <a:latin typeface="Georgia" panose="02040502050405020303" pitchFamily="18" charset="0"/>
              </a:rPr>
              <a:t> He, </a:t>
            </a:r>
            <a:r>
              <a:rPr lang="en-US" sz="2000" b="0" i="0" dirty="0">
                <a:solidFill>
                  <a:srgbClr val="424142"/>
                </a:solidFill>
                <a:effectLst/>
                <a:latin typeface="Georgia" panose="02040502050405020303" pitchFamily="18" charset="0"/>
              </a:rPr>
              <a:t>thus, sets prices in a way, so that maximum profit can be earned.</a:t>
            </a:r>
          </a:p>
          <a:p>
            <a:pPr algn="l"/>
            <a:r>
              <a:rPr lang="en-US" sz="2000" b="0" i="0" dirty="0">
                <a:solidFill>
                  <a:srgbClr val="424142"/>
                </a:solidFill>
                <a:effectLst/>
                <a:latin typeface="Georgia" panose="02040502050405020303" pitchFamily="18" charset="0"/>
              </a:rPr>
              <a:t>The monopolist often charges different prices from different consumers for the same product. This practice of charging different prices for identical product is called price discrimination.</a:t>
            </a:r>
          </a:p>
        </p:txBody>
      </p:sp>
      <p:pic>
        <p:nvPicPr>
          <p:cNvPr id="11" name="Picture 10">
            <a:extLst>
              <a:ext uri="{FF2B5EF4-FFF2-40B4-BE49-F238E27FC236}">
                <a16:creationId xmlns:a16="http://schemas.microsoft.com/office/drawing/2014/main" id="{1265ABC6-B77F-D6CA-4E2B-D7154350A2CB}"/>
              </a:ext>
            </a:extLst>
          </p:cNvPr>
          <p:cNvPicPr>
            <a:picLocks noChangeAspect="1"/>
          </p:cNvPicPr>
          <p:nvPr/>
        </p:nvPicPr>
        <p:blipFill>
          <a:blip r:embed="rId2"/>
          <a:stretch>
            <a:fillRect/>
          </a:stretch>
        </p:blipFill>
        <p:spPr>
          <a:xfrm>
            <a:off x="3154502" y="3616503"/>
            <a:ext cx="5845659" cy="2897313"/>
          </a:xfrm>
          <a:prstGeom prst="rect">
            <a:avLst/>
          </a:prstGeom>
        </p:spPr>
      </p:pic>
      <p:sp>
        <p:nvSpPr>
          <p:cNvPr id="13" name="TextBox 12">
            <a:extLst>
              <a:ext uri="{FF2B5EF4-FFF2-40B4-BE49-F238E27FC236}">
                <a16:creationId xmlns:a16="http://schemas.microsoft.com/office/drawing/2014/main" id="{7E137BBA-7C65-6011-0DBD-8C4B5783DBD6}"/>
              </a:ext>
            </a:extLst>
          </p:cNvPr>
          <p:cNvSpPr txBox="1"/>
          <p:nvPr/>
        </p:nvSpPr>
        <p:spPr>
          <a:xfrm>
            <a:off x="236306" y="3431837"/>
            <a:ext cx="6205590" cy="369332"/>
          </a:xfrm>
          <a:prstGeom prst="rect">
            <a:avLst/>
          </a:prstGeom>
          <a:noFill/>
        </p:spPr>
        <p:txBody>
          <a:bodyPr wrap="square">
            <a:spAutoFit/>
          </a:bodyPr>
          <a:lstStyle/>
          <a:p>
            <a:pPr algn="just"/>
            <a:r>
              <a:rPr lang="en-US" b="1" i="0" dirty="0">
                <a:solidFill>
                  <a:srgbClr val="424142"/>
                </a:solidFill>
                <a:effectLst/>
                <a:latin typeface="Georgia" panose="02040502050405020303" pitchFamily="18" charset="0"/>
              </a:rPr>
              <a:t>There are three types of price discrimination</a:t>
            </a:r>
            <a:endParaRPr lang="en-IN" dirty="0"/>
          </a:p>
        </p:txBody>
      </p:sp>
      <p:sp>
        <p:nvSpPr>
          <p:cNvPr id="14" name="TextBox 13">
            <a:extLst>
              <a:ext uri="{FF2B5EF4-FFF2-40B4-BE49-F238E27FC236}">
                <a16:creationId xmlns:a16="http://schemas.microsoft.com/office/drawing/2014/main" id="{B34F3169-68EF-E558-1822-501A29EFACA6}"/>
              </a:ext>
            </a:extLst>
          </p:cNvPr>
          <p:cNvSpPr txBox="1"/>
          <p:nvPr/>
        </p:nvSpPr>
        <p:spPr>
          <a:xfrm>
            <a:off x="2753474" y="636998"/>
            <a:ext cx="6386685" cy="523220"/>
          </a:xfrm>
          <a:prstGeom prst="rect">
            <a:avLst/>
          </a:prstGeom>
          <a:noFill/>
        </p:spPr>
        <p:txBody>
          <a:bodyPr wrap="none" rtlCol="0">
            <a:spAutoFit/>
          </a:bodyPr>
          <a:lstStyle/>
          <a:p>
            <a:r>
              <a:rPr lang="en-IN" sz="2800" b="1" dirty="0">
                <a:latin typeface="Georgia" panose="02040502050405020303" pitchFamily="18" charset="0"/>
              </a:rPr>
              <a:t>Price discrimination and its types</a:t>
            </a:r>
          </a:p>
        </p:txBody>
      </p:sp>
    </p:spTree>
    <p:extLst>
      <p:ext uri="{BB962C8B-B14F-4D97-AF65-F5344CB8AC3E}">
        <p14:creationId xmlns:p14="http://schemas.microsoft.com/office/powerpoint/2010/main" val="1349850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A9A4887-E432-0B9B-72FB-FFBBFBD5747D}"/>
              </a:ext>
            </a:extLst>
          </p:cNvPr>
          <p:cNvSpPr txBox="1"/>
          <p:nvPr/>
        </p:nvSpPr>
        <p:spPr>
          <a:xfrm>
            <a:off x="2500304" y="729465"/>
            <a:ext cx="7191392" cy="523220"/>
          </a:xfrm>
          <a:prstGeom prst="rect">
            <a:avLst/>
          </a:prstGeom>
          <a:noFill/>
        </p:spPr>
        <p:txBody>
          <a:bodyPr wrap="none" rtlCol="0">
            <a:spAutoFit/>
          </a:bodyPr>
          <a:lstStyle/>
          <a:p>
            <a:pPr algn="ctr"/>
            <a:r>
              <a:rPr lang="en-IN" sz="2800" b="1" dirty="0">
                <a:latin typeface="Georgia" panose="02040502050405020303" pitchFamily="18" charset="0"/>
              </a:rPr>
              <a:t>Types of Price discrimination (contd.)</a:t>
            </a:r>
          </a:p>
        </p:txBody>
      </p:sp>
      <p:sp>
        <p:nvSpPr>
          <p:cNvPr id="6" name="TextBox 5">
            <a:extLst>
              <a:ext uri="{FF2B5EF4-FFF2-40B4-BE49-F238E27FC236}">
                <a16:creationId xmlns:a16="http://schemas.microsoft.com/office/drawing/2014/main" id="{EF72173B-5255-4B59-503A-F23F26EA856F}"/>
              </a:ext>
            </a:extLst>
          </p:cNvPr>
          <p:cNvSpPr txBox="1"/>
          <p:nvPr/>
        </p:nvSpPr>
        <p:spPr>
          <a:xfrm>
            <a:off x="102742" y="1808252"/>
            <a:ext cx="12089258" cy="3416320"/>
          </a:xfrm>
          <a:prstGeom prst="rect">
            <a:avLst/>
          </a:prstGeom>
          <a:noFill/>
        </p:spPr>
        <p:txBody>
          <a:bodyPr wrap="square">
            <a:spAutoFit/>
          </a:bodyPr>
          <a:lstStyle/>
          <a:p>
            <a:pPr algn="just"/>
            <a:r>
              <a:rPr lang="en-US" b="1" i="0" dirty="0" err="1">
                <a:solidFill>
                  <a:srgbClr val="424142"/>
                </a:solidFill>
                <a:effectLst/>
                <a:latin typeface="Georgia" panose="02040502050405020303" pitchFamily="18" charset="0"/>
              </a:rPr>
              <a:t>i</a:t>
            </a:r>
            <a:r>
              <a:rPr lang="en-US" b="1" i="0" dirty="0">
                <a:solidFill>
                  <a:srgbClr val="424142"/>
                </a:solidFill>
                <a:effectLst/>
                <a:latin typeface="Georgia" panose="02040502050405020303" pitchFamily="18" charset="0"/>
              </a:rPr>
              <a:t>. Personal:</a:t>
            </a:r>
            <a:endParaRPr lang="en-US" b="0" i="0" dirty="0">
              <a:solidFill>
                <a:srgbClr val="424142"/>
              </a:solidFill>
              <a:effectLst/>
              <a:latin typeface="Georgia" panose="02040502050405020303" pitchFamily="18" charset="0"/>
            </a:endParaRPr>
          </a:p>
          <a:p>
            <a:pPr algn="just"/>
            <a:r>
              <a:rPr lang="en-US" b="0" i="0" dirty="0">
                <a:solidFill>
                  <a:srgbClr val="424142"/>
                </a:solidFill>
                <a:effectLst/>
                <a:latin typeface="Georgia" panose="02040502050405020303" pitchFamily="18" charset="0"/>
              </a:rPr>
              <a:t>This is a type of price discrimination where different prices are charged from different individuals according to the level of income of consumers as well as their willingness to purchase a product. For example, a doctor charges different fees from poor and rich patients.</a:t>
            </a:r>
          </a:p>
          <a:p>
            <a:pPr algn="just"/>
            <a:endParaRPr lang="en-US" b="0" i="0" dirty="0">
              <a:solidFill>
                <a:srgbClr val="424142"/>
              </a:solidFill>
              <a:effectLst/>
              <a:latin typeface="Georgia" panose="02040502050405020303" pitchFamily="18" charset="0"/>
            </a:endParaRPr>
          </a:p>
          <a:p>
            <a:pPr algn="just"/>
            <a:r>
              <a:rPr lang="en-US" b="1" i="0" dirty="0">
                <a:solidFill>
                  <a:srgbClr val="424142"/>
                </a:solidFill>
                <a:effectLst/>
                <a:latin typeface="Georgia" panose="02040502050405020303" pitchFamily="18" charset="0"/>
              </a:rPr>
              <a:t>ii. Geographical:</a:t>
            </a:r>
            <a:endParaRPr lang="en-US" b="0" i="0" dirty="0">
              <a:solidFill>
                <a:srgbClr val="424142"/>
              </a:solidFill>
              <a:effectLst/>
              <a:latin typeface="Georgia" panose="02040502050405020303" pitchFamily="18" charset="0"/>
            </a:endParaRPr>
          </a:p>
          <a:p>
            <a:pPr algn="just"/>
            <a:r>
              <a:rPr lang="en-US" b="0" i="0" dirty="0">
                <a:solidFill>
                  <a:srgbClr val="424142"/>
                </a:solidFill>
                <a:effectLst/>
                <a:latin typeface="Georgia" panose="02040502050405020303" pitchFamily="18" charset="0"/>
              </a:rPr>
              <a:t>Geographical price discrimination takes place when the monopolist charges different prices at different places for the same product. This type of discrimination is also called dumping.</a:t>
            </a:r>
          </a:p>
          <a:p>
            <a:pPr algn="just"/>
            <a:endParaRPr lang="en-US" b="0" i="0" dirty="0">
              <a:solidFill>
                <a:srgbClr val="424142"/>
              </a:solidFill>
              <a:effectLst/>
              <a:latin typeface="Georgia" panose="02040502050405020303" pitchFamily="18" charset="0"/>
            </a:endParaRPr>
          </a:p>
          <a:p>
            <a:pPr algn="just"/>
            <a:r>
              <a:rPr lang="en-US" b="1" i="0" dirty="0">
                <a:solidFill>
                  <a:srgbClr val="424142"/>
                </a:solidFill>
                <a:effectLst/>
                <a:latin typeface="Georgia" panose="02040502050405020303" pitchFamily="18" charset="0"/>
              </a:rPr>
              <a:t>iii. On the basis of use:</a:t>
            </a:r>
            <a:endParaRPr lang="en-US" b="0" i="0" dirty="0">
              <a:solidFill>
                <a:srgbClr val="424142"/>
              </a:solidFill>
              <a:effectLst/>
              <a:latin typeface="Georgia" panose="02040502050405020303" pitchFamily="18" charset="0"/>
            </a:endParaRPr>
          </a:p>
          <a:p>
            <a:pPr algn="just"/>
            <a:r>
              <a:rPr lang="en-US" b="0" i="0" dirty="0">
                <a:solidFill>
                  <a:srgbClr val="424142"/>
                </a:solidFill>
                <a:effectLst/>
                <a:latin typeface="Georgia" panose="02040502050405020303" pitchFamily="18" charset="0"/>
              </a:rPr>
              <a:t>This </a:t>
            </a:r>
            <a:r>
              <a:rPr lang="en-US" dirty="0">
                <a:solidFill>
                  <a:srgbClr val="424142"/>
                </a:solidFill>
                <a:latin typeface="Georgia" panose="02040502050405020303" pitchFamily="18" charset="0"/>
              </a:rPr>
              <a:t>happens </a:t>
            </a:r>
            <a:r>
              <a:rPr lang="en-US" b="0" i="0" dirty="0">
                <a:solidFill>
                  <a:srgbClr val="424142"/>
                </a:solidFill>
                <a:effectLst/>
                <a:latin typeface="Georgia" panose="02040502050405020303" pitchFamily="18" charset="0"/>
              </a:rPr>
              <a:t>when different prices are charged according to the use of a product. For instance, an electricity supply board charges lower rates for domestic consumption of electricity and higher rates for commercial consumption.</a:t>
            </a:r>
          </a:p>
        </p:txBody>
      </p:sp>
    </p:spTree>
    <p:extLst>
      <p:ext uri="{BB962C8B-B14F-4D97-AF65-F5344CB8AC3E}">
        <p14:creationId xmlns:p14="http://schemas.microsoft.com/office/powerpoint/2010/main" val="3420481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5C156CB-349C-0D03-5305-98A16CD640D4}"/>
              </a:ext>
            </a:extLst>
          </p:cNvPr>
          <p:cNvSpPr txBox="1"/>
          <p:nvPr/>
        </p:nvSpPr>
        <p:spPr>
          <a:xfrm>
            <a:off x="2905130" y="256854"/>
            <a:ext cx="6032421" cy="523220"/>
          </a:xfrm>
          <a:prstGeom prst="rect">
            <a:avLst/>
          </a:prstGeom>
          <a:noFill/>
        </p:spPr>
        <p:txBody>
          <a:bodyPr wrap="none" rtlCol="0">
            <a:spAutoFit/>
          </a:bodyPr>
          <a:lstStyle/>
          <a:p>
            <a:pPr algn="ctr"/>
            <a:r>
              <a:rPr lang="en-IN" sz="2800" b="1" dirty="0">
                <a:latin typeface="Georgia" panose="02040502050405020303" pitchFamily="18" charset="0"/>
              </a:rPr>
              <a:t>Degrees of Price discrimination</a:t>
            </a:r>
          </a:p>
        </p:txBody>
      </p:sp>
      <p:sp>
        <p:nvSpPr>
          <p:cNvPr id="5" name="Rectangle 1">
            <a:extLst>
              <a:ext uri="{FF2B5EF4-FFF2-40B4-BE49-F238E27FC236}">
                <a16:creationId xmlns:a16="http://schemas.microsoft.com/office/drawing/2014/main" id="{F573D7FB-7D71-F52E-8E36-0555C61FDE6F}"/>
              </a:ext>
            </a:extLst>
          </p:cNvPr>
          <p:cNvSpPr>
            <a:spLocks noChangeArrowheads="1"/>
          </p:cNvSpPr>
          <p:nvPr/>
        </p:nvSpPr>
        <p:spPr bwMode="auto">
          <a:xfrm rot="10800000" flipV="1">
            <a:off x="-102741" y="837681"/>
            <a:ext cx="12294741" cy="630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Georgia" panose="02040502050405020303" pitchFamily="18" charset="0"/>
              </a:rPr>
              <a:t>Degrees</a:t>
            </a:r>
            <a:r>
              <a:rPr kumimoji="0" lang="en-US" altLang="en-US" sz="1800" b="1" i="0" u="none" strike="noStrike" cap="none" normalizeH="0" dirty="0">
                <a:ln>
                  <a:noFill/>
                </a:ln>
                <a:solidFill>
                  <a:schemeClr val="tx1"/>
                </a:solidFill>
                <a:effectLst/>
                <a:latin typeface="Georgia" panose="02040502050405020303" pitchFamily="18" charset="0"/>
              </a:rPr>
              <a:t> of Price discrimination may be classified into 3 categories</a:t>
            </a:r>
            <a:r>
              <a:rPr kumimoji="0" lang="en-US" altLang="en-US" sz="1800" b="1" i="0" u="none" strike="noStrike" cap="none" normalizeH="0" baseline="0" dirty="0">
                <a:ln>
                  <a:noFill/>
                </a:ln>
                <a:solidFill>
                  <a:schemeClr val="tx1"/>
                </a:solidFill>
                <a:effectLst/>
                <a:latin typeface="Georgia" panose="02040502050405020303"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Georgia" panose="02040502050405020303"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Georgia" panose="02040502050405020303" pitchFamily="18" charset="0"/>
              </a:rPr>
              <a:t>i</a:t>
            </a:r>
            <a:r>
              <a:rPr kumimoji="0" lang="en-US" altLang="en-US" sz="1800" b="1" i="0" u="none" strike="noStrike" cap="none" normalizeH="0" baseline="0" dirty="0">
                <a:ln>
                  <a:noFill/>
                </a:ln>
                <a:solidFill>
                  <a:schemeClr val="tx1"/>
                </a:solidFill>
                <a:effectLst/>
                <a:latin typeface="Georgia" panose="02040502050405020303" pitchFamily="18" charset="0"/>
              </a:rPr>
              <a:t>. First-degree Price Discrimination:</a:t>
            </a:r>
            <a:endParaRPr kumimoji="0" lang="en-US" altLang="en-US" sz="1800" b="0" i="0" u="none" strike="noStrike" cap="none" normalizeH="0" baseline="0" dirty="0">
              <a:ln>
                <a:noFill/>
              </a:ln>
              <a:solidFill>
                <a:schemeClr val="tx1"/>
              </a:solidFill>
              <a:effectLst/>
              <a:latin typeface="Georgia" panose="02040502050405020303"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Georgia" panose="02040502050405020303" pitchFamily="18" charset="0"/>
              </a:rPr>
              <a:t>Refers to a price discrimination in which a monopolist charges the maximum price that each buyer is willing to pay. This is also known as perfect price discrimination as it involves maximum exploitation of consumers. In this, consumers fail to enjoy any consumer surplus. First degree price discrimination is practiced by lawyers and doctors.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Georgia" panose="02040502050405020303"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Georgia" panose="02040502050405020303" pitchFamily="18" charset="0"/>
              </a:rPr>
              <a:t>ii. Second-degree Price Discrimination:</a:t>
            </a:r>
            <a:endParaRPr kumimoji="0" lang="en-US" altLang="en-US" sz="1800" b="0" i="0" u="none" strike="noStrike" cap="none" normalizeH="0" baseline="0" dirty="0">
              <a:ln>
                <a:noFill/>
              </a:ln>
              <a:solidFill>
                <a:schemeClr val="tx1"/>
              </a:solidFill>
              <a:effectLst/>
              <a:latin typeface="Georgia" panose="02040502050405020303"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Georgia" panose="02040502050405020303" pitchFamily="18" charset="0"/>
              </a:rPr>
              <a:t>Refers to a price discrimination in which buyers are divided into different groups and different prices are charged from these groups depending upon what they are willing to pay. Railways and airlines practice this type of price discrimination.</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Georgia" panose="02040502050405020303"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Georgia" panose="02040502050405020303" pitchFamily="18" charset="0"/>
              </a:rPr>
              <a:t>iii. Third-degree Price Discrimination:</a:t>
            </a:r>
            <a:endParaRPr kumimoji="0" lang="en-US" altLang="en-US" sz="1800" b="0" i="0" u="none" strike="noStrike" cap="none" normalizeH="0" baseline="0" dirty="0">
              <a:ln>
                <a:noFill/>
              </a:ln>
              <a:solidFill>
                <a:schemeClr val="tx1"/>
              </a:solidFill>
              <a:effectLst/>
              <a:latin typeface="Georgia" panose="02040502050405020303"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Georgia" panose="02040502050405020303" pitchFamily="18" charset="0"/>
              </a:rPr>
              <a:t>Refers to a price discrimination in which the monopolist divides the entire market into submarkets and different prices are charged in each submarket. Therefore, third-degree price discrimination is also termed as market segmentation.</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Georgia" panose="02040502050405020303" pitchFamily="18" charset="0"/>
              </a:rPr>
              <a:t>In this type of price discrimination, the monopolist needs to segment market in a manner, so that there is no possibility of resale of  products sold in one market in another market. Moreover, he/she should identify the price elasticity of demand of different submarkets. The groups are divided according to age, sex, and location. For instance, railways charge lower fares from senior citizens. Students get discount/concessions in cinema</a:t>
            </a:r>
            <a:r>
              <a:rPr kumimoji="0" lang="en-US" altLang="en-US" sz="1800" b="0" i="0" u="none" strike="noStrike" cap="none" normalizeH="0" dirty="0">
                <a:ln>
                  <a:noFill/>
                </a:ln>
                <a:solidFill>
                  <a:schemeClr val="tx1"/>
                </a:solidFill>
                <a:effectLst/>
                <a:latin typeface="Georgia" panose="02040502050405020303" pitchFamily="18" charset="0"/>
              </a:rPr>
              <a:t> tickets</a:t>
            </a:r>
            <a:r>
              <a:rPr lang="en-US" altLang="en-US" dirty="0">
                <a:latin typeface="Georgia" panose="02040502050405020303" pitchFamily="18" charset="0"/>
              </a:rPr>
              <a:t> and tickets for visiting </a:t>
            </a:r>
            <a:r>
              <a:rPr kumimoji="0" lang="en-US" altLang="en-US" sz="1800" b="0" i="0" u="none" strike="noStrike" cap="none" normalizeH="0" baseline="0" dirty="0">
                <a:ln>
                  <a:noFill/>
                </a:ln>
                <a:solidFill>
                  <a:schemeClr val="tx1"/>
                </a:solidFill>
                <a:effectLst/>
                <a:latin typeface="Georgia" panose="02040502050405020303" pitchFamily="18" charset="0"/>
              </a:rPr>
              <a:t>museums, and historical monuments.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Georgia" panose="020405020504050203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Georgia" panose="02040502050405020303" pitchFamily="18" charset="0"/>
              </a:rPr>
            </a:br>
            <a:endParaRPr kumimoji="0" lang="en-US" altLang="en-US" sz="1800" b="0" i="0" u="none" strike="noStrike" cap="none" normalizeH="0" baseline="0" dirty="0">
              <a:ln>
                <a:noFill/>
              </a:ln>
              <a:solidFill>
                <a:schemeClr val="tx1"/>
              </a:solidFill>
              <a:effectLst/>
              <a:latin typeface="Georgia" panose="02040502050405020303" pitchFamily="18" charset="0"/>
            </a:endParaRPr>
          </a:p>
        </p:txBody>
      </p:sp>
    </p:spTree>
    <p:extLst>
      <p:ext uri="{BB962C8B-B14F-4D97-AF65-F5344CB8AC3E}">
        <p14:creationId xmlns:p14="http://schemas.microsoft.com/office/powerpoint/2010/main" val="640241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444E7C9D-893C-FF5B-AAF4-47E731973F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5248" y="1143000"/>
            <a:ext cx="7937001" cy="529133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0855AC7-8405-47E4-1599-A57D910E9422}"/>
              </a:ext>
            </a:extLst>
          </p:cNvPr>
          <p:cNvSpPr txBox="1"/>
          <p:nvPr/>
        </p:nvSpPr>
        <p:spPr>
          <a:xfrm>
            <a:off x="2161338" y="256854"/>
            <a:ext cx="7520007" cy="523220"/>
          </a:xfrm>
          <a:prstGeom prst="rect">
            <a:avLst/>
          </a:prstGeom>
          <a:noFill/>
        </p:spPr>
        <p:txBody>
          <a:bodyPr wrap="none" rtlCol="0">
            <a:spAutoFit/>
          </a:bodyPr>
          <a:lstStyle/>
          <a:p>
            <a:pPr algn="ctr"/>
            <a:r>
              <a:rPr lang="en-IN" sz="2800" b="1" dirty="0">
                <a:latin typeface="Georgia" panose="02040502050405020303" pitchFamily="18" charset="0"/>
              </a:rPr>
              <a:t>Degrees of Price discrimination(contd.)</a:t>
            </a:r>
          </a:p>
        </p:txBody>
      </p:sp>
    </p:spTree>
    <p:extLst>
      <p:ext uri="{BB962C8B-B14F-4D97-AF65-F5344CB8AC3E}">
        <p14:creationId xmlns:p14="http://schemas.microsoft.com/office/powerpoint/2010/main" val="3961792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9B983B5-FD7C-38FB-B698-A6E6F613E643}"/>
              </a:ext>
            </a:extLst>
          </p:cNvPr>
          <p:cNvSpPr txBox="1"/>
          <p:nvPr/>
        </p:nvSpPr>
        <p:spPr>
          <a:xfrm>
            <a:off x="1" y="1307910"/>
            <a:ext cx="12041312" cy="3139321"/>
          </a:xfrm>
          <a:prstGeom prst="rect">
            <a:avLst/>
          </a:prstGeom>
          <a:noFill/>
        </p:spPr>
        <p:txBody>
          <a:bodyPr wrap="square">
            <a:spAutoFit/>
          </a:bodyPr>
          <a:lstStyle/>
          <a:p>
            <a:pPr algn="just"/>
            <a:endParaRPr lang="en-US" b="0" i="0" dirty="0">
              <a:solidFill>
                <a:srgbClr val="0B0B0B"/>
              </a:solidFill>
              <a:effectLst/>
              <a:latin typeface="Georgia" panose="02040502050405020303" pitchFamily="18" charset="0"/>
            </a:endParaRPr>
          </a:p>
          <a:p>
            <a:pPr algn="just"/>
            <a:r>
              <a:rPr lang="en-US" sz="2000" b="0" i="0" dirty="0">
                <a:solidFill>
                  <a:srgbClr val="0B0B0B"/>
                </a:solidFill>
                <a:effectLst/>
                <a:latin typeface="Georgia" panose="02040502050405020303" pitchFamily="18" charset="0"/>
              </a:rPr>
              <a:t>Buyers from the low-priced </a:t>
            </a:r>
            <a:r>
              <a:rPr lang="en-US" sz="2000" dirty="0">
                <a:latin typeface="Georgia" panose="02040502050405020303" pitchFamily="18" charset="0"/>
              </a:rPr>
              <a:t>Price discrimination is possible under the following conditions:</a:t>
            </a:r>
          </a:p>
          <a:p>
            <a:pPr algn="just"/>
            <a:endParaRPr lang="en-US" sz="2000" dirty="0">
              <a:latin typeface="Georgia" panose="02040502050405020303" pitchFamily="18" charset="0"/>
            </a:endParaRPr>
          </a:p>
          <a:p>
            <a:pPr marL="285750" indent="-285750" algn="just">
              <a:buFont typeface="Wingdings" panose="05000000000000000000" pitchFamily="2" charset="2"/>
              <a:buChar char="Ø"/>
            </a:pPr>
            <a:r>
              <a:rPr lang="en-US" sz="2000" dirty="0">
                <a:solidFill>
                  <a:srgbClr val="0B0B0B"/>
                </a:solidFill>
                <a:latin typeface="Georgia" panose="02040502050405020303" pitchFamily="18" charset="0"/>
              </a:rPr>
              <a:t>Control of the seller over the supply of his product.</a:t>
            </a:r>
          </a:p>
          <a:p>
            <a:pPr marL="285750" indent="-285750" algn="just">
              <a:buFont typeface="Wingdings" panose="05000000000000000000" pitchFamily="2" charset="2"/>
              <a:buChar char="Ø"/>
            </a:pPr>
            <a:endParaRPr lang="en-US" sz="2000" dirty="0">
              <a:solidFill>
                <a:srgbClr val="0B0B0B"/>
              </a:solidFill>
              <a:latin typeface="Georgia" panose="02040502050405020303" pitchFamily="18" charset="0"/>
            </a:endParaRPr>
          </a:p>
          <a:p>
            <a:pPr marL="285750" indent="-285750" algn="just">
              <a:buFont typeface="Wingdings" panose="05000000000000000000" pitchFamily="2" charset="2"/>
              <a:buChar char="Ø"/>
            </a:pPr>
            <a:r>
              <a:rPr lang="en-US" sz="2000" dirty="0">
                <a:solidFill>
                  <a:srgbClr val="0B0B0B"/>
                </a:solidFill>
                <a:latin typeface="Georgia" panose="02040502050405020303" pitchFamily="18" charset="0"/>
              </a:rPr>
              <a:t>The seller should be able to divide the market into at least two sub-markets (or more).</a:t>
            </a:r>
          </a:p>
          <a:p>
            <a:pPr algn="just"/>
            <a:endParaRPr lang="en-US" sz="2000" dirty="0">
              <a:solidFill>
                <a:srgbClr val="0B0B0B"/>
              </a:solidFill>
              <a:latin typeface="Georgia" panose="02040502050405020303" pitchFamily="18" charset="0"/>
            </a:endParaRPr>
          </a:p>
          <a:p>
            <a:pPr marL="285750" indent="-285750" algn="just">
              <a:buFont typeface="Wingdings" panose="05000000000000000000" pitchFamily="2" charset="2"/>
              <a:buChar char="Ø"/>
            </a:pPr>
            <a:r>
              <a:rPr lang="en-US" sz="2000" dirty="0">
                <a:solidFill>
                  <a:srgbClr val="0B0B0B"/>
                </a:solidFill>
                <a:latin typeface="Georgia" panose="02040502050405020303" pitchFamily="18" charset="0"/>
              </a:rPr>
              <a:t>The price-elasticity of the product must be different in different markets. The monopolist charges a high price for those buyers whose price-elasticity of demand is low and lower price for the buyers whose price elasticity of demand is high.</a:t>
            </a:r>
            <a:endParaRPr lang="en-US" sz="2000" b="0" i="0" dirty="0">
              <a:solidFill>
                <a:srgbClr val="0B0B0B"/>
              </a:solidFill>
              <a:effectLst/>
              <a:latin typeface="Georgia" panose="02040502050405020303" pitchFamily="18" charset="0"/>
            </a:endParaRPr>
          </a:p>
        </p:txBody>
      </p:sp>
      <p:sp>
        <p:nvSpPr>
          <p:cNvPr id="7" name="TextBox 6">
            <a:extLst>
              <a:ext uri="{FF2B5EF4-FFF2-40B4-BE49-F238E27FC236}">
                <a16:creationId xmlns:a16="http://schemas.microsoft.com/office/drawing/2014/main" id="{20A69EC9-E3A9-5000-4A07-9276892BE59E}"/>
              </a:ext>
            </a:extLst>
          </p:cNvPr>
          <p:cNvSpPr txBox="1"/>
          <p:nvPr/>
        </p:nvSpPr>
        <p:spPr>
          <a:xfrm rot="10800000" flipV="1">
            <a:off x="-75343" y="4775012"/>
            <a:ext cx="12191999" cy="400110"/>
          </a:xfrm>
          <a:prstGeom prst="rect">
            <a:avLst/>
          </a:prstGeom>
          <a:noFill/>
        </p:spPr>
        <p:txBody>
          <a:bodyPr wrap="square">
            <a:spAutoFit/>
          </a:bodyPr>
          <a:lstStyle/>
          <a:p>
            <a:pPr marL="285750" indent="-285750" algn="l">
              <a:buFont typeface="Wingdings" panose="05000000000000000000" pitchFamily="2" charset="2"/>
              <a:buChar char="Ø"/>
            </a:pPr>
            <a:r>
              <a:rPr lang="en-US" sz="2000" b="0" i="0" dirty="0">
                <a:solidFill>
                  <a:srgbClr val="0B0B0B"/>
                </a:solidFill>
                <a:effectLst/>
                <a:latin typeface="Georgia" panose="02040502050405020303" pitchFamily="18" charset="0"/>
              </a:rPr>
              <a:t>No resale of goods should take place from low price market to high price market.</a:t>
            </a:r>
          </a:p>
        </p:txBody>
      </p:sp>
      <p:sp>
        <p:nvSpPr>
          <p:cNvPr id="8" name="TextBox 7">
            <a:extLst>
              <a:ext uri="{FF2B5EF4-FFF2-40B4-BE49-F238E27FC236}">
                <a16:creationId xmlns:a16="http://schemas.microsoft.com/office/drawing/2014/main" id="{8B6C1509-F60F-8175-7A52-B6B02D66BA38}"/>
              </a:ext>
            </a:extLst>
          </p:cNvPr>
          <p:cNvSpPr txBox="1"/>
          <p:nvPr/>
        </p:nvSpPr>
        <p:spPr>
          <a:xfrm>
            <a:off x="827644" y="256854"/>
            <a:ext cx="10187404" cy="523220"/>
          </a:xfrm>
          <a:prstGeom prst="rect">
            <a:avLst/>
          </a:prstGeom>
          <a:noFill/>
        </p:spPr>
        <p:txBody>
          <a:bodyPr wrap="none" rtlCol="0">
            <a:spAutoFit/>
          </a:bodyPr>
          <a:lstStyle/>
          <a:p>
            <a:pPr algn="ctr"/>
            <a:r>
              <a:rPr lang="en-IN" sz="2800" b="1" dirty="0">
                <a:latin typeface="Georgia" panose="02040502050405020303" pitchFamily="18" charset="0"/>
              </a:rPr>
              <a:t>Conditions for successful Price discrimination(contd.)</a:t>
            </a:r>
          </a:p>
        </p:txBody>
      </p:sp>
    </p:spTree>
    <p:extLst>
      <p:ext uri="{BB962C8B-B14F-4D97-AF65-F5344CB8AC3E}">
        <p14:creationId xmlns:p14="http://schemas.microsoft.com/office/powerpoint/2010/main" val="1443140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7FF7C1C-88EB-D473-6720-D83162D4D58A}"/>
              </a:ext>
            </a:extLst>
          </p:cNvPr>
          <p:cNvSpPr txBox="1"/>
          <p:nvPr/>
        </p:nvSpPr>
        <p:spPr>
          <a:xfrm>
            <a:off x="976045" y="1776622"/>
            <a:ext cx="6023224" cy="369332"/>
          </a:xfrm>
          <a:prstGeom prst="rect">
            <a:avLst/>
          </a:prstGeom>
          <a:noFill/>
        </p:spPr>
        <p:txBody>
          <a:bodyPr wrap="square">
            <a:spAutoFit/>
          </a:bodyPr>
          <a:lstStyle/>
          <a:p>
            <a:r>
              <a:rPr lang="en-IN" dirty="0"/>
              <a:t>https://econtips.com/monopoly-price-discrimination/</a:t>
            </a:r>
          </a:p>
        </p:txBody>
      </p:sp>
      <p:sp>
        <p:nvSpPr>
          <p:cNvPr id="8" name="TextBox 7">
            <a:extLst>
              <a:ext uri="{FF2B5EF4-FFF2-40B4-BE49-F238E27FC236}">
                <a16:creationId xmlns:a16="http://schemas.microsoft.com/office/drawing/2014/main" id="{B5605399-D5A5-0EF4-CD09-731D408AD08C}"/>
              </a:ext>
            </a:extLst>
          </p:cNvPr>
          <p:cNvSpPr txBox="1"/>
          <p:nvPr/>
        </p:nvSpPr>
        <p:spPr>
          <a:xfrm>
            <a:off x="976044" y="853292"/>
            <a:ext cx="10150867" cy="646331"/>
          </a:xfrm>
          <a:prstGeom prst="rect">
            <a:avLst/>
          </a:prstGeom>
          <a:noFill/>
        </p:spPr>
        <p:txBody>
          <a:bodyPr wrap="square">
            <a:spAutoFit/>
          </a:bodyPr>
          <a:lstStyle/>
          <a:p>
            <a:pPr algn="just"/>
            <a:r>
              <a:rPr lang="en-IN" dirty="0"/>
              <a:t>https://www.economicsdiscussion.net/monopoly/price-discrimination-under-monopoly-types-degrees-and-other-details/3741</a:t>
            </a:r>
          </a:p>
        </p:txBody>
      </p:sp>
      <p:sp>
        <p:nvSpPr>
          <p:cNvPr id="10" name="TextBox 9">
            <a:extLst>
              <a:ext uri="{FF2B5EF4-FFF2-40B4-BE49-F238E27FC236}">
                <a16:creationId xmlns:a16="http://schemas.microsoft.com/office/drawing/2014/main" id="{D7B11269-208E-8A87-E5F9-671B162A4C2E}"/>
              </a:ext>
            </a:extLst>
          </p:cNvPr>
          <p:cNvSpPr txBox="1"/>
          <p:nvPr/>
        </p:nvSpPr>
        <p:spPr>
          <a:xfrm>
            <a:off x="976044" y="2640458"/>
            <a:ext cx="10828962" cy="369332"/>
          </a:xfrm>
          <a:prstGeom prst="rect">
            <a:avLst/>
          </a:prstGeom>
          <a:noFill/>
        </p:spPr>
        <p:txBody>
          <a:bodyPr wrap="square">
            <a:spAutoFit/>
          </a:bodyPr>
          <a:lstStyle/>
          <a:p>
            <a:pPr algn="just"/>
            <a:r>
              <a:rPr lang="en-IN" dirty="0"/>
              <a:t>https://www.toppr.com/guides/business-economics/determination-of-prices/price-discrimination/</a:t>
            </a:r>
          </a:p>
        </p:txBody>
      </p:sp>
      <p:sp>
        <p:nvSpPr>
          <p:cNvPr id="11" name="TextBox 10">
            <a:extLst>
              <a:ext uri="{FF2B5EF4-FFF2-40B4-BE49-F238E27FC236}">
                <a16:creationId xmlns:a16="http://schemas.microsoft.com/office/drawing/2014/main" id="{663C93E2-A2B6-1ADB-54B5-6EF6F5B2E3B6}"/>
              </a:ext>
            </a:extLst>
          </p:cNvPr>
          <p:cNvSpPr txBox="1"/>
          <p:nvPr/>
        </p:nvSpPr>
        <p:spPr>
          <a:xfrm>
            <a:off x="4532758" y="133743"/>
            <a:ext cx="2242923" cy="523220"/>
          </a:xfrm>
          <a:prstGeom prst="rect">
            <a:avLst/>
          </a:prstGeom>
          <a:noFill/>
        </p:spPr>
        <p:txBody>
          <a:bodyPr wrap="none" rtlCol="0">
            <a:spAutoFit/>
          </a:bodyPr>
          <a:lstStyle/>
          <a:p>
            <a:pPr algn="ctr"/>
            <a:r>
              <a:rPr lang="en-IN" sz="2800" b="1" dirty="0">
                <a:latin typeface="Georgia" panose="02040502050405020303" pitchFamily="18" charset="0"/>
              </a:rPr>
              <a:t>References</a:t>
            </a:r>
          </a:p>
        </p:txBody>
      </p:sp>
    </p:spTree>
    <p:extLst>
      <p:ext uri="{BB962C8B-B14F-4D97-AF65-F5344CB8AC3E}">
        <p14:creationId xmlns:p14="http://schemas.microsoft.com/office/powerpoint/2010/main" val="1860182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77157AA-DA94-DC29-2222-612E068B8870}"/>
              </a:ext>
            </a:extLst>
          </p:cNvPr>
          <p:cNvSpPr txBox="1"/>
          <p:nvPr/>
        </p:nvSpPr>
        <p:spPr>
          <a:xfrm>
            <a:off x="4388488" y="3019811"/>
            <a:ext cx="2616998" cy="584775"/>
          </a:xfrm>
          <a:prstGeom prst="rect">
            <a:avLst/>
          </a:prstGeom>
          <a:noFill/>
        </p:spPr>
        <p:txBody>
          <a:bodyPr wrap="square" rtlCol="0">
            <a:spAutoFit/>
          </a:bodyPr>
          <a:lstStyle/>
          <a:p>
            <a:r>
              <a:rPr lang="en-US" sz="3200" b="1" i="1" dirty="0">
                <a:latin typeface="Arial" panose="020B0604020202020204" pitchFamily="34" charset="0"/>
                <a:cs typeface="Arial" panose="020B0604020202020204" pitchFamily="34" charset="0"/>
              </a:rPr>
              <a:t>THANK YOU</a:t>
            </a:r>
            <a:endParaRPr lang="en-IN" sz="32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5767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694</Words>
  <Application>Microsoft Office PowerPoint</Application>
  <PresentationFormat>Widescreen</PresentationFormat>
  <Paragraphs>55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Georgia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11</cp:revision>
  <dcterms:created xsi:type="dcterms:W3CDTF">2023-07-06T06:49:42Z</dcterms:created>
  <dcterms:modified xsi:type="dcterms:W3CDTF">2023-09-14T04:11:23Z</dcterms:modified>
</cp:coreProperties>
</file>